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Java 20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4" r:id="rId5"/>
    <p:sldId id="266" r:id="rId6"/>
    <p:sldId id="268" r:id="rId7"/>
    <p:sldId id="270" r:id="rId8"/>
    <p:sldId id="272" r:id="rId9"/>
    <p:sldId id="274" r:id="rId10"/>
    <p:sldId id="276" r:id="rId11"/>
    <p:sldId id="278" r:id="rId12"/>
    <p:sldId id="280" r:id="rId13"/>
    <p:sldId id="282" r:id="rId14"/>
    <p:sldId id="284" r:id="rId15"/>
    <p:sldId id="286" r:id="rId16"/>
    <p:sldId id="288" r:id="rId17"/>
    <p:sldId id="290" r:id="rId18"/>
    <p:sldId id="292" r:id="rId19"/>
  </p:sldIdLst>
  <p:sldSz cx="12188952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tags" Target="tags/tag1.xml" /><Relationship Id="rId21" Type="http://schemas.openxmlformats.org/officeDocument/2006/relationships/presProps" Target="presProps.xml" /><Relationship Id="rId22" Type="http://schemas.openxmlformats.org/officeDocument/2006/relationships/viewProps" Target="viewProps.xml" /><Relationship Id="rId23" Type="http://schemas.openxmlformats.org/officeDocument/2006/relationships/theme" Target="theme/theme1.xml" /><Relationship Id="rId24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Blank Warm Light">
    <p:bg>
      <p:bgPr>
        <a:solidFill>
          <a:srgbClr val="FCF4E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8" y="274638"/>
            <a:ext cx="109700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8" y="1600200"/>
            <a:ext cx="109700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8" y="6356350"/>
            <a:ext cx="2844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fld id="{E8FD0B7A-F5DD-4F40-B4CB-3B2C354B893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59" y="6356350"/>
            <a:ext cx="3859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416" y="6356350"/>
            <a:ext cx="2844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/>
            <a:fld id="{93AE1883-0942-4AA3-9DB2-9C7C3A031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11.png" /><Relationship Id="rId4" Type="http://schemas.openxmlformats.org/officeDocument/2006/relationships/image" Target="../media/image12.png" /><Relationship Id="rId5" Type="http://schemas.openxmlformats.org/officeDocument/2006/relationships/image" Target="../media/image13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7.png" /><Relationship Id="rId4" Type="http://schemas.openxmlformats.org/officeDocument/2006/relationships/image" Target="../media/image8.png" /><Relationship Id="rId5" Type="http://schemas.openxmlformats.org/officeDocument/2006/relationships/image" Target="../media/image14.png" /><Relationship Id="rId6" Type="http://schemas.openxmlformats.org/officeDocument/2006/relationships/image" Target="../media/image15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7.png" /><Relationship Id="rId4" Type="http://schemas.openxmlformats.org/officeDocument/2006/relationships/image" Target="../media/image8.png" /><Relationship Id="rId5" Type="http://schemas.openxmlformats.org/officeDocument/2006/relationships/image" Target="../media/image14.png" /><Relationship Id="rId6" Type="http://schemas.openxmlformats.org/officeDocument/2006/relationships/image" Target="../media/image15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7.png" /><Relationship Id="rId4" Type="http://schemas.openxmlformats.org/officeDocument/2006/relationships/image" Target="../media/image8.png" /><Relationship Id="rId5" Type="http://schemas.openxmlformats.org/officeDocument/2006/relationships/image" Target="../media/image14.png" /><Relationship Id="rId6" Type="http://schemas.openxmlformats.org/officeDocument/2006/relationships/image" Target="../media/image15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16.png" /><Relationship Id="rId4" Type="http://schemas.openxmlformats.org/officeDocument/2006/relationships/image" Target="../media/image17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18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19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5.png" /><Relationship Id="rId4" Type="http://schemas.openxmlformats.org/officeDocument/2006/relationships/image" Target="../media/image6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7.png" /><Relationship Id="rId4" Type="http://schemas.openxmlformats.org/officeDocument/2006/relationships/image" Target="../media/image8.png" /><Relationship Id="rId5" Type="http://schemas.openxmlformats.org/officeDocument/2006/relationships/image" Target="../media/image9.png" /><Relationship Id="rId6" Type="http://schemas.openxmlformats.org/officeDocument/2006/relationships/image" Target="../media/image10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453263" y="341503"/>
            <a:ext cx="10662158" cy="223266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Arelle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®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 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As An XBRL / 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DPM 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O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pen 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S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ource 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P</a:t>
            </a:r>
            <a:r>
              <a:rPr sz="3600" b="1">
                <a:solidFill>
                  <a:srgbClr val="333333"/>
                </a:solidFill>
                <a:latin typeface="Adelle Sans"/>
                <a:ea typeface="Adelle Sans"/>
              </a:rPr>
              <a:t>latform</a:t>
            </a: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2400" b="1">
                <a:solidFill>
                  <a:srgbClr val="333333"/>
                </a:solidFill>
                <a:latin typeface="Adelle Sans"/>
                <a:ea typeface="Adelle Sans"/>
              </a:rPr>
              <a:t>June </a:t>
            </a:r>
            <a:r>
              <a:rPr sz="2400" b="1">
                <a:solidFill>
                  <a:srgbClr val="333333"/>
                </a:solidFill>
                <a:latin typeface="Adelle Sans"/>
                <a:ea typeface="Adelle Sans"/>
              </a:rPr>
              <a:t>22nd</a:t>
            </a:r>
            <a:r>
              <a:rPr sz="2400" b="1">
                <a:solidFill>
                  <a:srgbClr val="333333"/>
                </a:solidFill>
                <a:latin typeface="Adelle Sans"/>
                <a:ea typeface="Adelle Sans"/>
              </a:rPr>
              <a:t> 2022</a:t>
            </a: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2400" b="1">
                <a:solidFill>
                  <a:srgbClr val="333333"/>
                </a:solidFill>
                <a:latin typeface="Adelle Sans"/>
                <a:ea typeface="Adelle Sans"/>
              </a:rPr>
              <a:t>12th OpenFiling Gen</a:t>
            </a:r>
            <a:r>
              <a:rPr sz="2400" b="1">
                <a:solidFill>
                  <a:srgbClr val="333333"/>
                </a:solidFill>
                <a:latin typeface="Adelle Sans"/>
                <a:ea typeface="Adelle Sans"/>
              </a:rPr>
              <a:t>eral Assembly</a:t>
            </a:r>
          </a:p>
        </p:txBody>
      </p:sp>
      <p:sp>
        <p:nvSpPr>
          <p:cNvPr id="3" name="New shape"/>
          <p:cNvSpPr/>
          <p:nvPr/>
        </p:nvSpPr>
        <p:spPr>
          <a:xfrm>
            <a:off x="453390" y="2395982"/>
            <a:ext cx="2612517" cy="83185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</a:pPr>
            <a:r>
              <a:rPr sz="1200" b="1">
                <a:solidFill>
                  <a:srgbClr val="333333"/>
                </a:solidFill>
                <a:latin typeface="Adelle Sans"/>
                <a:ea typeface="Adelle Sans"/>
              </a:rPr>
              <a:t>Tom W</a:t>
            </a:r>
            <a:r>
              <a:rPr sz="1200" b="1">
                <a:solidFill>
                  <a:srgbClr val="333333"/>
                </a:solidFill>
                <a:latin typeface="Adelle Sans"/>
                <a:ea typeface="Adelle Sans"/>
              </a:rPr>
              <a:t>acha</a:t>
            </a: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Director of Product Management</a:t>
            </a: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</a:pPr>
            <a:r>
              <a:rPr sz="1200" b="1">
                <a:solidFill>
                  <a:srgbClr val="333333"/>
                </a:solidFill>
                <a:latin typeface="Adelle Sans"/>
                <a:ea typeface="Adelle Sans"/>
              </a:rPr>
              <a:t>Workiva</a:t>
            </a:r>
          </a:p>
        </p:txBody>
      </p:sp>
      <p:sp>
        <p:nvSpPr>
          <p:cNvPr id="4" name="New shape"/>
          <p:cNvSpPr/>
          <p:nvPr/>
        </p:nvSpPr>
        <p:spPr>
          <a:xfrm>
            <a:off x="2948940" y="3893185"/>
            <a:ext cx="8778748" cy="2349627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2948940" y="3893185"/>
            <a:ext cx="8778748" cy="23496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698500" y="2048764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Arelle Is Complementary, Not Competing</a:t>
            </a:r>
          </a:p>
        </p:txBody>
      </p:sp>
      <p:sp>
        <p:nvSpPr>
          <p:cNvPr id="3" name="New shape"/>
          <p:cNvSpPr/>
          <p:nvPr/>
        </p:nvSpPr>
        <p:spPr>
          <a:xfrm>
            <a:off x="3199130" y="3868928"/>
            <a:ext cx="6225413" cy="166611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3199130" y="3868928"/>
            <a:ext cx="6225413" cy="1666113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0" y="7078345"/>
            <a:ext cx="12188952" cy="620268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We firmly believe that open source software and for profit software can co exist and thrive. 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4422394" y="3809111"/>
            <a:ext cx="3019044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3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600456" y="3809111"/>
            <a:ext cx="3019044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6" name="New shape"/>
          <p:cNvSpPr/>
          <p:nvPr/>
        </p:nvSpPr>
        <p:spPr>
          <a:xfrm>
            <a:off x="600456" y="1141730"/>
            <a:ext cx="3018917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7" name="New shape"/>
          <p:cNvSpPr/>
          <p:nvPr/>
        </p:nvSpPr>
        <p:spPr>
          <a:xfrm>
            <a:off x="600710" y="1466088"/>
            <a:ext cx="3018917" cy="3206242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57150" algn="l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2000" b="1">
                <a:solidFill>
                  <a:srgbClr val="333333"/>
                </a:solidFill>
                <a:latin typeface="Adelle Sans"/>
                <a:ea typeface="Adelle Sans"/>
              </a:rPr>
              <a:t>Increases the need for more robust XBRL software. </a:t>
            </a:r>
          </a:p>
        </p:txBody>
      </p:sp>
      <p:sp>
        <p:nvSpPr>
          <p:cNvPr id="8" name="New shape"/>
          <p:cNvSpPr/>
          <p:nvPr/>
        </p:nvSpPr>
        <p:spPr>
          <a:xfrm>
            <a:off x="4422267" y="1141730"/>
            <a:ext cx="3019044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9" name="New shape"/>
          <p:cNvSpPr/>
          <p:nvPr/>
        </p:nvSpPr>
        <p:spPr>
          <a:xfrm>
            <a:off x="4422267" y="1466088"/>
            <a:ext cx="3019298" cy="2729992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57150" algn="l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2000" b="1">
                <a:solidFill>
                  <a:srgbClr val="333333"/>
                </a:solidFill>
                <a:latin typeface="Adelle Sans"/>
                <a:ea typeface="Adelle Sans"/>
              </a:rPr>
              <a:t>Increases the market for complementary and related software products such as XBRL generation and data analysis.</a:t>
            </a:r>
          </a:p>
        </p:txBody>
      </p:sp>
      <p:sp>
        <p:nvSpPr>
          <p:cNvPr id="10" name="New shape"/>
          <p:cNvSpPr/>
          <p:nvPr/>
        </p:nvSpPr>
        <p:spPr>
          <a:xfrm>
            <a:off x="8243951" y="3809111"/>
            <a:ext cx="3019171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1" name="New shape"/>
          <p:cNvSpPr/>
          <p:nvPr/>
        </p:nvSpPr>
        <p:spPr>
          <a:xfrm>
            <a:off x="8243951" y="1141730"/>
            <a:ext cx="3019044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12" name="New shape"/>
          <p:cNvSpPr/>
          <p:nvPr/>
        </p:nvSpPr>
        <p:spPr>
          <a:xfrm>
            <a:off x="8243951" y="1466088"/>
            <a:ext cx="3019298" cy="253352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57150" algn="l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2000" b="1">
                <a:solidFill>
                  <a:srgbClr val="333333"/>
                </a:solidFill>
                <a:latin typeface="Adelle Sans"/>
                <a:ea typeface="Adelle Sans"/>
              </a:rPr>
              <a:t>Increases competition by making it easier for proprietary software to fill new markets and solve new problems.</a:t>
            </a:r>
          </a:p>
        </p:txBody>
      </p:sp>
      <p:sp>
        <p:nvSpPr>
          <p:cNvPr id="13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Greater Adoption Of XBRL</a:t>
            </a:r>
          </a:p>
        </p:txBody>
      </p:sp>
      <p:sp>
        <p:nvSpPr>
          <p:cNvPr id="14" name="New shape"/>
          <p:cNvSpPr/>
          <p:nvPr/>
        </p:nvSpPr>
        <p:spPr>
          <a:xfrm>
            <a:off x="1651889" y="4214241"/>
            <a:ext cx="916305" cy="916305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15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651889" y="4214241"/>
            <a:ext cx="916305" cy="916305"/>
          </a:xfrm>
          <a:prstGeom prst="rect">
            <a:avLst/>
          </a:prstGeom>
        </p:spPr>
      </p:pic>
      <p:sp>
        <p:nvSpPr>
          <p:cNvPr id="16" name="New shape"/>
          <p:cNvSpPr/>
          <p:nvPr/>
        </p:nvSpPr>
        <p:spPr>
          <a:xfrm>
            <a:off x="5475097" y="4220210"/>
            <a:ext cx="913257" cy="90424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17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5475097" y="4220210"/>
            <a:ext cx="913257" cy="904240"/>
          </a:xfrm>
          <a:prstGeom prst="rect">
            <a:avLst/>
          </a:prstGeom>
        </p:spPr>
      </p:pic>
      <p:sp>
        <p:nvSpPr>
          <p:cNvPr id="18" name="New shape"/>
          <p:cNvSpPr/>
          <p:nvPr/>
        </p:nvSpPr>
        <p:spPr>
          <a:xfrm>
            <a:off x="9383522" y="4218940"/>
            <a:ext cx="915924" cy="906907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19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9383522" y="4218940"/>
            <a:ext cx="915924" cy="9069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Arelle Objectives</a:t>
            </a:r>
          </a:p>
        </p:txBody>
      </p:sp>
      <p:sp>
        <p:nvSpPr>
          <p:cNvPr id="3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600456" y="2856611"/>
            <a:ext cx="2380488" cy="182689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6" name="New shape"/>
          <p:cNvSpPr/>
          <p:nvPr/>
        </p:nvSpPr>
        <p:spPr>
          <a:xfrm>
            <a:off x="600456" y="1993900"/>
            <a:ext cx="2380361" cy="2269617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7" name="New shape"/>
          <p:cNvSpPr/>
          <p:nvPr/>
        </p:nvSpPr>
        <p:spPr>
          <a:xfrm>
            <a:off x="600710" y="2228088"/>
            <a:ext cx="2380488" cy="76923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571500" lvl="1" indent="-2286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AutoNum type="arabicPeriod"/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Easier to </a:t>
            </a: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use</a:t>
            </a:r>
          </a:p>
        </p:txBody>
      </p:sp>
      <p:sp>
        <p:nvSpPr>
          <p:cNvPr id="8" name="New shape"/>
          <p:cNvSpPr/>
          <p:nvPr/>
        </p:nvSpPr>
        <p:spPr>
          <a:xfrm>
            <a:off x="3469894" y="2856611"/>
            <a:ext cx="2380361" cy="182689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9" name="New shape"/>
          <p:cNvSpPr/>
          <p:nvPr/>
        </p:nvSpPr>
        <p:spPr>
          <a:xfrm>
            <a:off x="3469767" y="1993900"/>
            <a:ext cx="2380361" cy="2269617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0" name="New shape"/>
          <p:cNvSpPr/>
          <p:nvPr/>
        </p:nvSpPr>
        <p:spPr>
          <a:xfrm>
            <a:off x="3469767" y="2228088"/>
            <a:ext cx="2380615" cy="55626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2. </a:t>
            </a: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Easier to consume</a:t>
            </a:r>
          </a:p>
        </p:txBody>
      </p:sp>
      <p:sp>
        <p:nvSpPr>
          <p:cNvPr id="11" name="New shape"/>
          <p:cNvSpPr/>
          <p:nvPr/>
        </p:nvSpPr>
        <p:spPr>
          <a:xfrm>
            <a:off x="6338951" y="2856611"/>
            <a:ext cx="2380615" cy="182689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2" name="New shape"/>
          <p:cNvSpPr/>
          <p:nvPr/>
        </p:nvSpPr>
        <p:spPr>
          <a:xfrm>
            <a:off x="6338951" y="1993900"/>
            <a:ext cx="2380361" cy="2269617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13" name="New shape"/>
          <p:cNvSpPr/>
          <p:nvPr/>
        </p:nvSpPr>
        <p:spPr>
          <a:xfrm>
            <a:off x="6338951" y="2228088"/>
            <a:ext cx="2380742" cy="104127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3. </a:t>
            </a: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Increase</a:t>
            </a: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 contributions</a:t>
            </a:r>
          </a:p>
        </p:txBody>
      </p:sp>
      <p:sp>
        <p:nvSpPr>
          <p:cNvPr id="14" name="New shape"/>
          <p:cNvSpPr/>
          <p:nvPr/>
        </p:nvSpPr>
        <p:spPr>
          <a:xfrm>
            <a:off x="9208263" y="2856611"/>
            <a:ext cx="2380488" cy="182689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15" name="New shape"/>
          <p:cNvSpPr/>
          <p:nvPr/>
        </p:nvSpPr>
        <p:spPr>
          <a:xfrm>
            <a:off x="9208263" y="1993900"/>
            <a:ext cx="2380361" cy="2269617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6" name="New shape"/>
          <p:cNvSpPr/>
          <p:nvPr/>
        </p:nvSpPr>
        <p:spPr>
          <a:xfrm>
            <a:off x="9208389" y="2228088"/>
            <a:ext cx="2362581" cy="104127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4. </a:t>
            </a: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Increase </a:t>
            </a: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specifications</a:t>
            </a:r>
          </a:p>
        </p:txBody>
      </p:sp>
      <p:sp>
        <p:nvSpPr>
          <p:cNvPr id="17" name="New shape"/>
          <p:cNvSpPr/>
          <p:nvPr/>
        </p:nvSpPr>
        <p:spPr>
          <a:xfrm>
            <a:off x="1468882" y="2947543"/>
            <a:ext cx="643763" cy="64376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18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468882" y="2947543"/>
            <a:ext cx="643763" cy="643763"/>
          </a:xfrm>
          <a:prstGeom prst="rect">
            <a:avLst/>
          </a:prstGeom>
        </p:spPr>
      </p:pic>
      <p:sp>
        <p:nvSpPr>
          <p:cNvPr id="19" name="New shape"/>
          <p:cNvSpPr/>
          <p:nvPr/>
        </p:nvSpPr>
        <p:spPr>
          <a:xfrm>
            <a:off x="10101961" y="3026410"/>
            <a:ext cx="643763" cy="637286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0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101961" y="3026410"/>
            <a:ext cx="643763" cy="637286"/>
          </a:xfrm>
          <a:prstGeom prst="rect">
            <a:avLst/>
          </a:prstGeom>
        </p:spPr>
      </p:pic>
      <p:sp>
        <p:nvSpPr>
          <p:cNvPr id="21" name="New shape"/>
          <p:cNvSpPr/>
          <p:nvPr/>
        </p:nvSpPr>
        <p:spPr>
          <a:xfrm>
            <a:off x="4372483" y="2947543"/>
            <a:ext cx="643763" cy="64376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2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372483" y="2947543"/>
            <a:ext cx="643763" cy="643763"/>
          </a:xfrm>
          <a:prstGeom prst="rect">
            <a:avLst/>
          </a:prstGeom>
        </p:spPr>
      </p:pic>
      <p:sp>
        <p:nvSpPr>
          <p:cNvPr id="23" name="New shape"/>
          <p:cNvSpPr/>
          <p:nvPr/>
        </p:nvSpPr>
        <p:spPr>
          <a:xfrm>
            <a:off x="7207377" y="2950845"/>
            <a:ext cx="643890" cy="637286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4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7207377" y="2950845"/>
            <a:ext cx="643890" cy="6372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4" name="New shape"/>
          <p:cNvSpPr/>
          <p:nvPr/>
        </p:nvSpPr>
        <p:spPr>
          <a:xfrm>
            <a:off x="600456" y="3809111"/>
            <a:ext cx="2380488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5" name="New shape"/>
          <p:cNvSpPr/>
          <p:nvPr/>
        </p:nvSpPr>
        <p:spPr>
          <a:xfrm>
            <a:off x="600456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6" name="New shape"/>
          <p:cNvSpPr/>
          <p:nvPr/>
        </p:nvSpPr>
        <p:spPr>
          <a:xfrm>
            <a:off x="600710" y="1275588"/>
            <a:ext cx="2380488" cy="76923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571500" lvl="1" indent="-2286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AutoNum type="arabicPeriod"/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Easier to use</a:t>
            </a:r>
          </a:p>
        </p:txBody>
      </p:sp>
      <p:sp>
        <p:nvSpPr>
          <p:cNvPr id="7" name="New shape"/>
          <p:cNvSpPr/>
          <p:nvPr/>
        </p:nvSpPr>
        <p:spPr>
          <a:xfrm>
            <a:off x="668655" y="2711196"/>
            <a:ext cx="2312543" cy="222885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Documented </a:t>
            </a: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enterprise grade </a:t>
            </a: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SDLC for Arelle to include permissions, responsibilities, merging rules and how we will manage contributions of code from the larger Arelle community.</a:t>
            </a:r>
          </a:p>
        </p:txBody>
      </p:sp>
      <p:sp>
        <p:nvSpPr>
          <p:cNvPr id="8" name="New shape"/>
          <p:cNvSpPr/>
          <p:nvPr/>
        </p:nvSpPr>
        <p:spPr>
          <a:xfrm>
            <a:off x="3469894" y="3809111"/>
            <a:ext cx="2380361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9" name="New shape"/>
          <p:cNvSpPr/>
          <p:nvPr/>
        </p:nvSpPr>
        <p:spPr>
          <a:xfrm>
            <a:off x="3469767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0" name="New shape"/>
          <p:cNvSpPr/>
          <p:nvPr/>
        </p:nvSpPr>
        <p:spPr>
          <a:xfrm>
            <a:off x="3469767" y="1275588"/>
            <a:ext cx="2380615" cy="55626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2. Easier to consume</a:t>
            </a:r>
          </a:p>
        </p:txBody>
      </p:sp>
      <p:sp>
        <p:nvSpPr>
          <p:cNvPr id="11" name="New shape"/>
          <p:cNvSpPr/>
          <p:nvPr/>
        </p:nvSpPr>
        <p:spPr>
          <a:xfrm>
            <a:off x="3537966" y="2711196"/>
            <a:ext cx="2312543" cy="222885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Improved documentation including readme, installation instructions and plugin documentation.</a:t>
            </a:r>
            <a:br>
              <a:rPr sz="1200">
                <a:solidFill>
                  <a:srgbClr val="333333"/>
                </a:solidFill>
                <a:latin typeface="Adelle Sans"/>
                <a:ea typeface="Adelle Sans"/>
              </a:rPr>
            </a:b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Add</a:t>
            </a: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ed</a:t>
            </a: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 additional installation options (pip install)</a:t>
            </a: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.</a:t>
            </a:r>
            <a:br>
              <a:rPr sz="1200">
                <a:solidFill>
                  <a:srgbClr val="333333"/>
                </a:solidFill>
                <a:latin typeface="Adelle Sans"/>
                <a:ea typeface="Adelle Sans"/>
              </a:rPr>
            </a:b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Improved </a:t>
            </a: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ESEF Formula speed</a:t>
            </a: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.</a:t>
            </a:r>
          </a:p>
        </p:txBody>
      </p:sp>
      <p:sp>
        <p:nvSpPr>
          <p:cNvPr id="12" name="New shape"/>
          <p:cNvSpPr/>
          <p:nvPr/>
        </p:nvSpPr>
        <p:spPr>
          <a:xfrm>
            <a:off x="6338951" y="3809111"/>
            <a:ext cx="2380615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3" name="New shape"/>
          <p:cNvSpPr/>
          <p:nvPr/>
        </p:nvSpPr>
        <p:spPr>
          <a:xfrm>
            <a:off x="6338951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14" name="New shape"/>
          <p:cNvSpPr/>
          <p:nvPr/>
        </p:nvSpPr>
        <p:spPr>
          <a:xfrm>
            <a:off x="6338951" y="1275588"/>
            <a:ext cx="2380742" cy="104127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3. Increase contributions</a:t>
            </a:r>
          </a:p>
        </p:txBody>
      </p:sp>
      <p:sp>
        <p:nvSpPr>
          <p:cNvPr id="15" name="New shape"/>
          <p:cNvSpPr/>
          <p:nvPr/>
        </p:nvSpPr>
        <p:spPr>
          <a:xfrm>
            <a:off x="6407150" y="2711196"/>
            <a:ext cx="2312670" cy="222885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Activated the issues tab in Github for easier feedback and questions.</a:t>
            </a:r>
          </a:p>
        </p:txBody>
      </p:sp>
      <p:sp>
        <p:nvSpPr>
          <p:cNvPr id="16" name="New shape"/>
          <p:cNvSpPr/>
          <p:nvPr/>
        </p:nvSpPr>
        <p:spPr>
          <a:xfrm>
            <a:off x="9208263" y="3809111"/>
            <a:ext cx="2380488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17" name="New shape"/>
          <p:cNvSpPr/>
          <p:nvPr/>
        </p:nvSpPr>
        <p:spPr>
          <a:xfrm>
            <a:off x="9208263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8" name="New shape"/>
          <p:cNvSpPr/>
          <p:nvPr/>
        </p:nvSpPr>
        <p:spPr>
          <a:xfrm>
            <a:off x="9208389" y="1275588"/>
            <a:ext cx="2362581" cy="104127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4. Increase specifications</a:t>
            </a:r>
          </a:p>
        </p:txBody>
      </p:sp>
      <p:sp>
        <p:nvSpPr>
          <p:cNvPr id="19" name="New shape"/>
          <p:cNvSpPr/>
          <p:nvPr/>
        </p:nvSpPr>
        <p:spPr>
          <a:xfrm>
            <a:off x="9276461" y="2711196"/>
            <a:ext cx="2294509" cy="222885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Certified support for table linkbase.</a:t>
            </a: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br>
              <a:rPr sz="1200">
                <a:solidFill>
                  <a:srgbClr val="333333"/>
                </a:solidFill>
                <a:latin typeface="Adelle Sans"/>
                <a:ea typeface="Adelle Sans"/>
              </a:rPr>
            </a:b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Initial certification for OIM.</a:t>
            </a:r>
          </a:p>
        </p:txBody>
      </p:sp>
      <p:sp>
        <p:nvSpPr>
          <p:cNvPr id="20" name="New shape"/>
          <p:cNvSpPr/>
          <p:nvPr/>
        </p:nvSpPr>
        <p:spPr>
          <a:xfrm>
            <a:off x="1468882" y="1995043"/>
            <a:ext cx="643763" cy="64376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1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468882" y="1995043"/>
            <a:ext cx="643763" cy="643763"/>
          </a:xfrm>
          <a:prstGeom prst="rect">
            <a:avLst/>
          </a:prstGeom>
        </p:spPr>
      </p:pic>
      <p:sp>
        <p:nvSpPr>
          <p:cNvPr id="22" name="New shape"/>
          <p:cNvSpPr/>
          <p:nvPr/>
        </p:nvSpPr>
        <p:spPr>
          <a:xfrm>
            <a:off x="10101961" y="2073910"/>
            <a:ext cx="643763" cy="637286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3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101961" y="2073910"/>
            <a:ext cx="643763" cy="637286"/>
          </a:xfrm>
          <a:prstGeom prst="rect">
            <a:avLst/>
          </a:prstGeom>
        </p:spPr>
      </p:pic>
      <p:sp>
        <p:nvSpPr>
          <p:cNvPr id="24" name="New shape"/>
          <p:cNvSpPr/>
          <p:nvPr/>
        </p:nvSpPr>
        <p:spPr>
          <a:xfrm>
            <a:off x="4372483" y="1995043"/>
            <a:ext cx="643763" cy="64376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372483" y="1995043"/>
            <a:ext cx="643763" cy="643763"/>
          </a:xfrm>
          <a:prstGeom prst="rect">
            <a:avLst/>
          </a:prstGeom>
        </p:spPr>
      </p:pic>
      <p:sp>
        <p:nvSpPr>
          <p:cNvPr id="26" name="New shape"/>
          <p:cNvSpPr/>
          <p:nvPr/>
        </p:nvSpPr>
        <p:spPr>
          <a:xfrm>
            <a:off x="7207377" y="1998345"/>
            <a:ext cx="643890" cy="637286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7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7207377" y="1998345"/>
            <a:ext cx="643890" cy="637286"/>
          </a:xfrm>
          <a:prstGeom prst="rect">
            <a:avLst/>
          </a:prstGeom>
        </p:spPr>
      </p:pic>
      <p:sp>
        <p:nvSpPr>
          <p:cNvPr id="28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Recent Improvements</a:t>
            </a: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4" name="New shape"/>
          <p:cNvSpPr/>
          <p:nvPr/>
        </p:nvSpPr>
        <p:spPr>
          <a:xfrm>
            <a:off x="600456" y="3809111"/>
            <a:ext cx="2380488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5" name="New shape"/>
          <p:cNvSpPr/>
          <p:nvPr/>
        </p:nvSpPr>
        <p:spPr>
          <a:xfrm>
            <a:off x="600456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6" name="New shape"/>
          <p:cNvSpPr/>
          <p:nvPr/>
        </p:nvSpPr>
        <p:spPr>
          <a:xfrm>
            <a:off x="600710" y="1275588"/>
            <a:ext cx="2380488" cy="76923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571500" lvl="1" indent="-2286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AutoNum type="arabicPeriod"/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Easier to use</a:t>
            </a:r>
          </a:p>
        </p:txBody>
      </p:sp>
      <p:sp>
        <p:nvSpPr>
          <p:cNvPr id="7" name="New shape"/>
          <p:cNvSpPr/>
          <p:nvPr/>
        </p:nvSpPr>
        <p:spPr>
          <a:xfrm>
            <a:off x="668655" y="2711196"/>
            <a:ext cx="2312543" cy="222885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000000"/>
                </a:solidFill>
                <a:latin typeface="Adelle Sans"/>
                <a:ea typeface="Adelle Sans"/>
              </a:rPr>
              <a:t>Improving the CI and build process.</a:t>
            </a:r>
            <a:br>
              <a:rPr sz="1200">
                <a:solidFill>
                  <a:srgbClr val="000000"/>
                </a:solidFill>
                <a:latin typeface="Adelle Sans"/>
                <a:ea typeface="Adelle Sans"/>
              </a:rPr>
            </a:b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000000"/>
                </a:solidFill>
                <a:latin typeface="Adelle Sans"/>
                <a:ea typeface="Adelle Sans"/>
              </a:rPr>
              <a:t>Improving testing framework to speed up contribution acceptance time.</a:t>
            </a:r>
          </a:p>
        </p:txBody>
      </p:sp>
      <p:sp>
        <p:nvSpPr>
          <p:cNvPr id="8" name="New shape"/>
          <p:cNvSpPr/>
          <p:nvPr/>
        </p:nvSpPr>
        <p:spPr>
          <a:xfrm>
            <a:off x="3469894" y="3809111"/>
            <a:ext cx="2380361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9" name="New shape"/>
          <p:cNvSpPr/>
          <p:nvPr/>
        </p:nvSpPr>
        <p:spPr>
          <a:xfrm>
            <a:off x="3469767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0" name="New shape"/>
          <p:cNvSpPr/>
          <p:nvPr/>
        </p:nvSpPr>
        <p:spPr>
          <a:xfrm>
            <a:off x="3469767" y="1275588"/>
            <a:ext cx="2380615" cy="55626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2. Easier to consume</a:t>
            </a:r>
          </a:p>
        </p:txBody>
      </p:sp>
      <p:sp>
        <p:nvSpPr>
          <p:cNvPr id="11" name="New shape"/>
          <p:cNvSpPr/>
          <p:nvPr/>
        </p:nvSpPr>
        <p:spPr>
          <a:xfrm>
            <a:off x="3537966" y="2711196"/>
            <a:ext cx="2312543" cy="222885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Formula performance improvements.</a:t>
            </a:r>
            <a:br>
              <a:rPr sz="1200">
                <a:solidFill>
                  <a:srgbClr val="333333"/>
                </a:solidFill>
                <a:latin typeface="Adelle Sans"/>
                <a:ea typeface="Adelle Sans"/>
              </a:rPr>
            </a:b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XBRL-CSV performance improvements.</a:t>
            </a:r>
            <a:br>
              <a:rPr sz="1200">
                <a:solidFill>
                  <a:srgbClr val="333333"/>
                </a:solidFill>
                <a:latin typeface="Adelle Sans"/>
                <a:ea typeface="Adelle Sans"/>
              </a:rPr>
            </a:b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X</a:t>
            </a: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ML parsing performance improvements.</a:t>
            </a:r>
          </a:p>
        </p:txBody>
      </p:sp>
      <p:sp>
        <p:nvSpPr>
          <p:cNvPr id="12" name="New shape"/>
          <p:cNvSpPr/>
          <p:nvPr/>
        </p:nvSpPr>
        <p:spPr>
          <a:xfrm>
            <a:off x="6338951" y="3809111"/>
            <a:ext cx="2380615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3" name="New shape"/>
          <p:cNvSpPr/>
          <p:nvPr/>
        </p:nvSpPr>
        <p:spPr>
          <a:xfrm>
            <a:off x="6338951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14" name="New shape"/>
          <p:cNvSpPr/>
          <p:nvPr/>
        </p:nvSpPr>
        <p:spPr>
          <a:xfrm>
            <a:off x="6338951" y="1275588"/>
            <a:ext cx="2380742" cy="104127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3. Increase contributions</a:t>
            </a:r>
          </a:p>
        </p:txBody>
      </p:sp>
      <p:sp>
        <p:nvSpPr>
          <p:cNvPr id="15" name="New shape"/>
          <p:cNvSpPr/>
          <p:nvPr/>
        </p:nvSpPr>
        <p:spPr>
          <a:xfrm>
            <a:off x="6407150" y="2711196"/>
            <a:ext cx="2312670" cy="222885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Continued promotion of Arelle via conferences, blog posts and newsletters.</a:t>
            </a:r>
            <a:br>
              <a:rPr sz="2000">
                <a:solidFill>
                  <a:srgbClr val="333333"/>
                </a:solidFill>
                <a:latin typeface="Adelle Sans"/>
                <a:ea typeface="Adelle Sans"/>
              </a:rPr>
            </a:br>
          </a:p>
        </p:txBody>
      </p:sp>
      <p:sp>
        <p:nvSpPr>
          <p:cNvPr id="16" name="New shape"/>
          <p:cNvSpPr/>
          <p:nvPr/>
        </p:nvSpPr>
        <p:spPr>
          <a:xfrm>
            <a:off x="9208263" y="3809111"/>
            <a:ext cx="2380488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17" name="New shape"/>
          <p:cNvSpPr/>
          <p:nvPr/>
        </p:nvSpPr>
        <p:spPr>
          <a:xfrm>
            <a:off x="9208263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8" name="New shape"/>
          <p:cNvSpPr/>
          <p:nvPr/>
        </p:nvSpPr>
        <p:spPr>
          <a:xfrm>
            <a:off x="9208389" y="1275588"/>
            <a:ext cx="2362581" cy="104127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ctr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600" b="1">
                <a:solidFill>
                  <a:srgbClr val="333333"/>
                </a:solidFill>
                <a:latin typeface="Adelle Sans"/>
                <a:ea typeface="Adelle Sans"/>
              </a:rPr>
              <a:t>4. Increase specifications</a:t>
            </a:r>
          </a:p>
        </p:txBody>
      </p:sp>
      <p:sp>
        <p:nvSpPr>
          <p:cNvPr id="19" name="New shape"/>
          <p:cNvSpPr/>
          <p:nvPr/>
        </p:nvSpPr>
        <p:spPr>
          <a:xfrm>
            <a:off x="9276461" y="2711196"/>
            <a:ext cx="2294509" cy="222885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Additional XBRL taxonomy support.</a:t>
            </a:r>
            <a:br>
              <a:rPr sz="1200">
                <a:solidFill>
                  <a:srgbClr val="333333"/>
                </a:solidFill>
                <a:latin typeface="Adelle Sans"/>
                <a:ea typeface="Adelle Sans"/>
              </a:rPr>
            </a:b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Improved table linkbase processing.</a:t>
            </a:r>
          </a:p>
        </p:txBody>
      </p:sp>
      <p:sp>
        <p:nvSpPr>
          <p:cNvPr id="20" name="New shape"/>
          <p:cNvSpPr/>
          <p:nvPr/>
        </p:nvSpPr>
        <p:spPr>
          <a:xfrm>
            <a:off x="1468882" y="1995043"/>
            <a:ext cx="643763" cy="64376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1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468882" y="1995043"/>
            <a:ext cx="643763" cy="643763"/>
          </a:xfrm>
          <a:prstGeom prst="rect">
            <a:avLst/>
          </a:prstGeom>
        </p:spPr>
      </p:pic>
      <p:sp>
        <p:nvSpPr>
          <p:cNvPr id="22" name="New shape"/>
          <p:cNvSpPr/>
          <p:nvPr/>
        </p:nvSpPr>
        <p:spPr>
          <a:xfrm>
            <a:off x="10101961" y="2073910"/>
            <a:ext cx="643763" cy="637286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3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101961" y="2073910"/>
            <a:ext cx="643763" cy="637286"/>
          </a:xfrm>
          <a:prstGeom prst="rect">
            <a:avLst/>
          </a:prstGeom>
        </p:spPr>
      </p:pic>
      <p:sp>
        <p:nvSpPr>
          <p:cNvPr id="24" name="New shape"/>
          <p:cNvSpPr/>
          <p:nvPr/>
        </p:nvSpPr>
        <p:spPr>
          <a:xfrm>
            <a:off x="4372483" y="1995043"/>
            <a:ext cx="643763" cy="64376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4372483" y="1995043"/>
            <a:ext cx="643763" cy="643763"/>
          </a:xfrm>
          <a:prstGeom prst="rect">
            <a:avLst/>
          </a:prstGeom>
        </p:spPr>
      </p:pic>
      <p:sp>
        <p:nvSpPr>
          <p:cNvPr id="26" name="New shape"/>
          <p:cNvSpPr/>
          <p:nvPr/>
        </p:nvSpPr>
        <p:spPr>
          <a:xfrm>
            <a:off x="7207377" y="1998345"/>
            <a:ext cx="643890" cy="637286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7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7207377" y="1998345"/>
            <a:ext cx="643890" cy="637286"/>
          </a:xfrm>
          <a:prstGeom prst="rect">
            <a:avLst/>
          </a:prstGeom>
        </p:spPr>
      </p:pic>
      <p:sp>
        <p:nvSpPr>
          <p:cNvPr id="28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Planned Improvements</a:t>
            </a:r>
          </a:p>
        </p:txBody>
      </p:sp>
      <p:sp>
        <p:nvSpPr>
          <p:cNvPr id="29" name="New shape"/>
          <p:cNvSpPr/>
          <p:nvPr/>
        </p:nvSpPr>
        <p:spPr>
          <a:xfrm>
            <a:off x="600583" y="6185281"/>
            <a:ext cx="9497314" cy="57772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Other </a:t>
            </a: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opportunities</a:t>
            </a: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 the community deems important.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The Arelle Community</a:t>
            </a:r>
          </a:p>
        </p:txBody>
      </p:sp>
      <p:sp>
        <p:nvSpPr>
          <p:cNvPr id="3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-758063" y="1356995"/>
            <a:ext cx="7642606" cy="448297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6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-758063" y="1356995"/>
            <a:ext cx="7642606" cy="4482973"/>
          </a:xfrm>
          <a:prstGeom prst="rect">
            <a:avLst/>
          </a:prstGeom>
        </p:spPr>
      </p:pic>
      <p:sp>
        <p:nvSpPr>
          <p:cNvPr id="7" name="New shape"/>
          <p:cNvSpPr/>
          <p:nvPr/>
        </p:nvSpPr>
        <p:spPr>
          <a:xfrm>
            <a:off x="5122164" y="1323721"/>
            <a:ext cx="7756271" cy="4549648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8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5122164" y="1323721"/>
            <a:ext cx="7756271" cy="4549648"/>
          </a:xfrm>
          <a:prstGeom prst="rect">
            <a:avLst/>
          </a:prstGeom>
        </p:spPr>
      </p:pic>
      <p:sp>
        <p:nvSpPr>
          <p:cNvPr id="9" name="New shape"/>
          <p:cNvSpPr/>
          <p:nvPr/>
        </p:nvSpPr>
        <p:spPr>
          <a:xfrm>
            <a:off x="1861566" y="5101717"/>
            <a:ext cx="2403348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1800">
                <a:solidFill>
                  <a:srgbClr val="333333"/>
                </a:solidFill>
                <a:latin typeface="Adelle Sans"/>
                <a:ea typeface="Adelle Sans"/>
              </a:rPr>
              <a:t>3 total contributors</a:t>
            </a:r>
          </a:p>
        </p:txBody>
      </p:sp>
      <p:sp>
        <p:nvSpPr>
          <p:cNvPr id="10" name="New shape"/>
          <p:cNvSpPr/>
          <p:nvPr/>
        </p:nvSpPr>
        <p:spPr>
          <a:xfrm>
            <a:off x="7798562" y="5101717"/>
            <a:ext cx="2403348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1800">
                <a:solidFill>
                  <a:srgbClr val="333333"/>
                </a:solidFill>
                <a:latin typeface="Adelle Sans"/>
                <a:ea typeface="Adelle Sans"/>
              </a:rPr>
              <a:t>11 total contributors</a:t>
            </a:r>
          </a:p>
        </p:txBody>
      </p:sp>
      <p:sp>
        <p:nvSpPr>
          <p:cNvPr id="11" name="New shape"/>
          <p:cNvSpPr/>
          <p:nvPr/>
        </p:nvSpPr>
        <p:spPr>
          <a:xfrm>
            <a:off x="4837430" y="-475107"/>
            <a:ext cx="2403348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The Arelle Community</a:t>
            </a:r>
          </a:p>
        </p:txBody>
      </p:sp>
      <p:sp>
        <p:nvSpPr>
          <p:cNvPr id="3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4069080" y="5771388"/>
            <a:ext cx="3940175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1800">
                <a:solidFill>
                  <a:srgbClr val="333333"/>
                </a:solidFill>
                <a:latin typeface="Adelle Sans"/>
                <a:ea typeface="Adelle Sans"/>
              </a:rPr>
              <a:t>C</a:t>
            </a:r>
            <a:r>
              <a:rPr sz="1800">
                <a:solidFill>
                  <a:srgbClr val="333333"/>
                </a:solidFill>
                <a:latin typeface="Adelle Sans"/>
                <a:ea typeface="Adelle Sans"/>
              </a:rPr>
              <a:t>ontributors</a:t>
            </a:r>
            <a:r>
              <a:rPr sz="1800">
                <a:solidFill>
                  <a:srgbClr val="333333"/>
                </a:solidFill>
                <a:latin typeface="Adelle Sans"/>
                <a:ea typeface="Adelle Sans"/>
              </a:rPr>
              <a:t> from 7 countries</a:t>
            </a:r>
          </a:p>
        </p:txBody>
      </p:sp>
      <p:sp>
        <p:nvSpPr>
          <p:cNvPr id="6" name="New shape"/>
          <p:cNvSpPr/>
          <p:nvPr/>
        </p:nvSpPr>
        <p:spPr>
          <a:xfrm>
            <a:off x="4837430" y="-475107"/>
            <a:ext cx="2403348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1841627" y="1218438"/>
            <a:ext cx="8505825" cy="4410075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8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841627" y="1218438"/>
            <a:ext cx="8505825" cy="44100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The Arelle Community</a:t>
            </a:r>
          </a:p>
        </p:txBody>
      </p:sp>
      <p:sp>
        <p:nvSpPr>
          <p:cNvPr id="3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628396" y="1288923"/>
            <a:ext cx="10952480" cy="2146808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2800">
                <a:solidFill>
                  <a:srgbClr val="333333"/>
                </a:solidFill>
                <a:latin typeface="Adelle Sans"/>
                <a:ea typeface="Adelle Sans"/>
              </a:rPr>
              <a:t>We want you!</a:t>
            </a:r>
          </a:p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We are actively looking for contributors to Arelle.</a:t>
            </a:r>
          </a:p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The future of Arelle will be what we make of it.</a:t>
            </a:r>
          </a:p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•"/>
            </a:pP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Visit </a:t>
            </a:r>
            <a:r>
              <a:rPr sz="2400" b="1">
                <a:solidFill>
                  <a:srgbClr val="333333"/>
                </a:solidFill>
                <a:latin typeface="Adelle Sans"/>
                <a:ea typeface="Adelle Sans"/>
              </a:rPr>
              <a:t>arelle.org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 to learn more and contribute.</a:t>
            </a:r>
          </a:p>
        </p:txBody>
      </p:sp>
      <p:sp>
        <p:nvSpPr>
          <p:cNvPr id="6" name="New shape"/>
          <p:cNvSpPr/>
          <p:nvPr/>
        </p:nvSpPr>
        <p:spPr>
          <a:xfrm>
            <a:off x="4837430" y="-475107"/>
            <a:ext cx="2403348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7" name="New shape"/>
          <p:cNvSpPr/>
          <p:nvPr/>
        </p:nvSpPr>
        <p:spPr>
          <a:xfrm>
            <a:off x="1599438" y="3626231"/>
            <a:ext cx="8879459" cy="2115185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8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599438" y="3626231"/>
            <a:ext cx="8879459" cy="21151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Thank You</a:t>
            </a:r>
          </a:p>
        </p:txBody>
      </p:sp>
      <p:sp>
        <p:nvSpPr>
          <p:cNvPr id="3" name="New shape"/>
          <p:cNvSpPr/>
          <p:nvPr/>
        </p:nvSpPr>
        <p:spPr>
          <a:xfrm>
            <a:off x="4837430" y="-475107"/>
            <a:ext cx="2403348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4" name="New shape"/>
          <p:cNvSpPr/>
          <p:nvPr/>
        </p:nvSpPr>
        <p:spPr>
          <a:xfrm>
            <a:off x="3199130" y="3868928"/>
            <a:ext cx="6225413" cy="166611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3199130" y="3868928"/>
            <a:ext cx="6225413" cy="1666113"/>
          </a:xfrm>
          <a:prstGeom prst="rect">
            <a:avLst/>
          </a:prstGeom>
        </p:spPr>
      </p:pic>
      <p:sp>
        <p:nvSpPr>
          <p:cNvPr id="6" name="New shape"/>
          <p:cNvSpPr/>
          <p:nvPr/>
        </p:nvSpPr>
        <p:spPr>
          <a:xfrm>
            <a:off x="698500" y="2048764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arelle.org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702056" y="2472436"/>
            <a:ext cx="2065147" cy="232410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3" name="New shape"/>
          <p:cNvSpPr/>
          <p:nvPr/>
        </p:nvSpPr>
        <p:spPr>
          <a:xfrm>
            <a:off x="1614043" y="2084959"/>
            <a:ext cx="3606165" cy="448437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Arelle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®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 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o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verview</a:t>
            </a:r>
          </a:p>
        </p:txBody>
      </p:sp>
      <p:sp>
        <p:nvSpPr>
          <p:cNvPr id="4" name="New shape"/>
          <p:cNvSpPr/>
          <p:nvPr/>
        </p:nvSpPr>
        <p:spPr>
          <a:xfrm>
            <a:off x="1027684" y="1954784"/>
            <a:ext cx="553974" cy="52285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3800" b="1">
                <a:solidFill>
                  <a:srgbClr val="333333"/>
                </a:solidFill>
                <a:latin typeface="Adelle Sans"/>
                <a:ea typeface="Adelle Sans"/>
              </a:rPr>
              <a:t>1</a:t>
            </a:r>
          </a:p>
        </p:txBody>
      </p:sp>
      <p:sp>
        <p:nvSpPr>
          <p:cNvPr id="5" name="New shape"/>
          <p:cNvSpPr/>
          <p:nvPr/>
        </p:nvSpPr>
        <p:spPr>
          <a:xfrm>
            <a:off x="1027684" y="3178302"/>
            <a:ext cx="553974" cy="52285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3800" b="1">
                <a:solidFill>
                  <a:srgbClr val="333333"/>
                </a:solidFill>
                <a:latin typeface="Adelle Sans"/>
                <a:ea typeface="Adelle Sans"/>
              </a:rPr>
              <a:t>2</a:t>
            </a:r>
          </a:p>
        </p:txBody>
      </p:sp>
      <p:sp>
        <p:nvSpPr>
          <p:cNvPr id="6" name="New shape"/>
          <p:cNvSpPr/>
          <p:nvPr/>
        </p:nvSpPr>
        <p:spPr>
          <a:xfrm>
            <a:off x="1027684" y="4439539"/>
            <a:ext cx="553974" cy="52285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3800" b="1">
                <a:solidFill>
                  <a:srgbClr val="333333"/>
                </a:solidFill>
                <a:latin typeface="Adelle Sans"/>
                <a:ea typeface="Adelle Sans"/>
              </a:rPr>
              <a:t>3</a:t>
            </a:r>
          </a:p>
        </p:txBody>
      </p:sp>
      <p:sp>
        <p:nvSpPr>
          <p:cNvPr id="7" name="New shape"/>
          <p:cNvSpPr/>
          <p:nvPr/>
        </p:nvSpPr>
        <p:spPr>
          <a:xfrm>
            <a:off x="1614043" y="3273552"/>
            <a:ext cx="4004310" cy="448437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The stewardship of 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Arelle®</a:t>
            </a:r>
          </a:p>
        </p:txBody>
      </p:sp>
      <p:sp>
        <p:nvSpPr>
          <p:cNvPr id="8" name="New shape"/>
          <p:cNvSpPr/>
          <p:nvPr/>
        </p:nvSpPr>
        <p:spPr>
          <a:xfrm>
            <a:off x="1614043" y="4557649"/>
            <a:ext cx="3822573" cy="448437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The value of open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 source</a:t>
            </a:r>
          </a:p>
        </p:txBody>
      </p:sp>
      <p:sp>
        <p:nvSpPr>
          <p:cNvPr id="9" name="New shape"/>
          <p:cNvSpPr/>
          <p:nvPr/>
        </p:nvSpPr>
        <p:spPr>
          <a:xfrm>
            <a:off x="6859651" y="2066036"/>
            <a:ext cx="4191889" cy="81280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Working with other 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products</a:t>
            </a:r>
          </a:p>
        </p:txBody>
      </p:sp>
      <p:sp>
        <p:nvSpPr>
          <p:cNvPr id="10" name="New shape"/>
          <p:cNvSpPr/>
          <p:nvPr/>
        </p:nvSpPr>
        <p:spPr>
          <a:xfrm>
            <a:off x="6234938" y="1954784"/>
            <a:ext cx="553974" cy="52285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3800" b="1">
                <a:solidFill>
                  <a:srgbClr val="333333"/>
                </a:solidFill>
                <a:latin typeface="Adelle Sans"/>
                <a:ea typeface="Adelle Sans"/>
              </a:rPr>
              <a:t>4</a:t>
            </a:r>
          </a:p>
        </p:txBody>
      </p:sp>
      <p:sp>
        <p:nvSpPr>
          <p:cNvPr id="11" name="New shape"/>
          <p:cNvSpPr/>
          <p:nvPr/>
        </p:nvSpPr>
        <p:spPr>
          <a:xfrm>
            <a:off x="6234938" y="3149727"/>
            <a:ext cx="553974" cy="52285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3800" b="1">
                <a:solidFill>
                  <a:srgbClr val="333333"/>
                </a:solidFill>
                <a:latin typeface="Adelle Sans"/>
                <a:ea typeface="Adelle Sans"/>
              </a:rPr>
              <a:t>5</a:t>
            </a:r>
          </a:p>
        </p:txBody>
      </p:sp>
      <p:sp>
        <p:nvSpPr>
          <p:cNvPr id="12" name="New shape"/>
          <p:cNvSpPr/>
          <p:nvPr/>
        </p:nvSpPr>
        <p:spPr>
          <a:xfrm>
            <a:off x="6234938" y="4439539"/>
            <a:ext cx="553974" cy="52285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3800" b="1">
                <a:solidFill>
                  <a:srgbClr val="333333"/>
                </a:solidFill>
                <a:latin typeface="Adelle Sans"/>
                <a:ea typeface="Adelle Sans"/>
              </a:rPr>
              <a:t>6</a:t>
            </a:r>
          </a:p>
        </p:txBody>
      </p:sp>
      <p:sp>
        <p:nvSpPr>
          <p:cNvPr id="13" name="New shape"/>
          <p:cNvSpPr/>
          <p:nvPr/>
        </p:nvSpPr>
        <p:spPr>
          <a:xfrm>
            <a:off x="6859524" y="3273552"/>
            <a:ext cx="5069205" cy="448437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Recent and 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planned 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improvements</a:t>
            </a:r>
          </a:p>
        </p:txBody>
      </p:sp>
      <p:sp>
        <p:nvSpPr>
          <p:cNvPr id="14" name="New shape"/>
          <p:cNvSpPr/>
          <p:nvPr/>
        </p:nvSpPr>
        <p:spPr>
          <a:xfrm>
            <a:off x="6859524" y="4557649"/>
            <a:ext cx="3606038" cy="448437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The Arelle® </a:t>
            </a:r>
            <a:r>
              <a:rPr sz="2400">
                <a:solidFill>
                  <a:srgbClr val="333333"/>
                </a:solidFill>
                <a:latin typeface="Adelle Sans"/>
                <a:ea typeface="Adelle Sans"/>
              </a:rPr>
              <a:t>community</a:t>
            </a:r>
          </a:p>
        </p:txBody>
      </p:sp>
      <p:sp>
        <p:nvSpPr>
          <p:cNvPr id="15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Agenda</a:t>
            </a:r>
          </a:p>
        </p:txBody>
      </p:sp>
      <p:sp>
        <p:nvSpPr>
          <p:cNvPr id="16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17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18" name="New shape"/>
          <p:cNvSpPr/>
          <p:nvPr/>
        </p:nvSpPr>
        <p:spPr>
          <a:xfrm>
            <a:off x="702183" y="3690239"/>
            <a:ext cx="2065147" cy="232410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9" name="New shape"/>
          <p:cNvSpPr/>
          <p:nvPr/>
        </p:nvSpPr>
        <p:spPr>
          <a:xfrm>
            <a:off x="702183" y="4953508"/>
            <a:ext cx="2065147" cy="232410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20" name="New shape"/>
          <p:cNvSpPr/>
          <p:nvPr/>
        </p:nvSpPr>
        <p:spPr>
          <a:xfrm>
            <a:off x="5827268" y="2460117"/>
            <a:ext cx="2065147" cy="232410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21" name="New shape"/>
          <p:cNvSpPr/>
          <p:nvPr/>
        </p:nvSpPr>
        <p:spPr>
          <a:xfrm>
            <a:off x="5827268" y="3690239"/>
            <a:ext cx="2065147" cy="232410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22" name="New shape"/>
          <p:cNvSpPr/>
          <p:nvPr/>
        </p:nvSpPr>
        <p:spPr>
          <a:xfrm>
            <a:off x="5827268" y="4953508"/>
            <a:ext cx="2065147" cy="232410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Arelle Overview</a:t>
            </a:r>
          </a:p>
        </p:txBody>
      </p:sp>
      <p:sp>
        <p:nvSpPr>
          <p:cNvPr id="3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628396" y="1110488"/>
            <a:ext cx="9056878" cy="4348988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2800">
                <a:solidFill>
                  <a:srgbClr val="333333"/>
                </a:solidFill>
                <a:latin typeface="Adelle Sans"/>
                <a:ea typeface="Adelle Sans"/>
              </a:rPr>
              <a:t>Arelle was created in 2010 to improve the </a:t>
            </a: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accessibility</a:t>
            </a:r>
            <a:r>
              <a:rPr sz="2800">
                <a:solidFill>
                  <a:srgbClr val="333333"/>
                </a:solidFill>
                <a:latin typeface="Adelle Sans"/>
                <a:ea typeface="Adelle Sans"/>
              </a:rPr>
              <a:t> and </a:t>
            </a: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usability</a:t>
            </a:r>
            <a:r>
              <a:rPr sz="2800">
                <a:solidFill>
                  <a:srgbClr val="333333"/>
                </a:solidFill>
                <a:latin typeface="Adelle Sans"/>
                <a:ea typeface="Adelle Sans"/>
              </a:rPr>
              <a:t> of XBRL in order to increase worldwide adoption of the standard.</a:t>
            </a: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2800">
              <a:solidFill>
                <a:srgbClr val="000000"/>
              </a:solidFill>
              <a:latin typeface="Adelle Sans"/>
              <a:ea typeface="Adelle Sans"/>
            </a:endParaRP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2800">
                <a:solidFill>
                  <a:srgbClr val="333333"/>
                </a:solidFill>
                <a:latin typeface="Adelle Sans"/>
                <a:ea typeface="Adelle Sans"/>
              </a:rPr>
              <a:t>Today the Arelle project is used by a global community of over 50 regulators, banks and technology companies that depend on it for data quality and comparison.</a:t>
            </a: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2800">
              <a:solidFill>
                <a:srgbClr val="000000"/>
              </a:solidFill>
              <a:latin typeface="Adelle Sans"/>
              <a:ea typeface="Adelle Sans"/>
            </a:endParaRPr>
          </a:p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2800">
                <a:solidFill>
                  <a:srgbClr val="333333"/>
                </a:solidFill>
                <a:latin typeface="Adelle Sans"/>
                <a:ea typeface="Adelle Sans"/>
              </a:rPr>
              <a:t>Arelle is the world's only open source XBRL platform.</a:t>
            </a:r>
          </a:p>
        </p:txBody>
      </p:sp>
      <p:sp>
        <p:nvSpPr>
          <p:cNvPr id="6" name="New shape"/>
          <p:cNvSpPr/>
          <p:nvPr/>
        </p:nvSpPr>
        <p:spPr>
          <a:xfrm>
            <a:off x="10363962" y="1200404"/>
            <a:ext cx="913003" cy="90424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7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363962" y="1200404"/>
            <a:ext cx="913003" cy="904240"/>
          </a:xfrm>
          <a:prstGeom prst="rect">
            <a:avLst/>
          </a:prstGeom>
        </p:spPr>
      </p:pic>
      <p:sp>
        <p:nvSpPr>
          <p:cNvPr id="8" name="New shape"/>
          <p:cNvSpPr/>
          <p:nvPr/>
        </p:nvSpPr>
        <p:spPr>
          <a:xfrm>
            <a:off x="10360661" y="3074162"/>
            <a:ext cx="919988" cy="910844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9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360661" y="3074162"/>
            <a:ext cx="919988" cy="910844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10365105" y="4722749"/>
            <a:ext cx="910971" cy="901954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11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365105" y="4722749"/>
            <a:ext cx="910971" cy="9019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4" name="New shape"/>
          <p:cNvSpPr/>
          <p:nvPr/>
        </p:nvSpPr>
        <p:spPr>
          <a:xfrm>
            <a:off x="19050" y="127"/>
            <a:ext cx="10241915" cy="4521327"/>
          </a:xfrm>
          <a:prstGeom prst="rect">
            <a:avLst/>
          </a:prstGeom>
          <a:noFill/>
          <a:ln w="12700">
            <a:miter/>
          </a:ln>
        </p:spPr>
        <p:style>
          <a:lnRef idx="2">
            <a:srgbClr val="000000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5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9050" y="127"/>
            <a:ext cx="10241915" cy="4521327"/>
          </a:xfrm>
          <a:prstGeom prst="rect">
            <a:avLst/>
          </a:prstGeom>
        </p:spPr>
      </p:pic>
      <p:sp>
        <p:nvSpPr>
          <p:cNvPr id="6" name="New shape"/>
          <p:cNvSpPr/>
          <p:nvPr/>
        </p:nvSpPr>
        <p:spPr>
          <a:xfrm>
            <a:off x="0" y="7078345"/>
            <a:ext cx="12188952" cy="903605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1000">
                <a:solidFill>
                  <a:srgbClr val="333333"/>
                </a:solidFill>
                <a:latin typeface="Adelle Sans"/>
                <a:ea typeface="Adelle Sans"/>
              </a:rPr>
              <a:t>I know what you're thinking… "What's going to happen now that Workiva acquired Arelle?"</a:t>
            </a:r>
          </a:p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1000">
                <a:solidFill>
                  <a:srgbClr val="333333"/>
                </a:solidFill>
                <a:latin typeface="Adelle Sans"/>
                <a:ea typeface="Adelle Sans"/>
              </a:rPr>
              <a:t>The answer is:   "Business as usual… but better"</a:t>
            </a:r>
          </a:p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1000">
                <a:solidFill>
                  <a:srgbClr val="333333"/>
                </a:solidFill>
                <a:latin typeface="Adelle Sans"/>
                <a:ea typeface="Adelle Sans"/>
              </a:rPr>
              <a:t>Arelle has been built and grown almost exclusively by longtime XBRL community leader Herm Fischer.</a:t>
            </a:r>
          </a:p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1000">
                <a:solidFill>
                  <a:srgbClr val="333333"/>
                </a:solidFill>
                <a:latin typeface="Adelle Sans"/>
                <a:ea typeface="Adelle Sans"/>
              </a:rPr>
              <a:t>We needed a plan for continuing Arelle after Herm stops working on it. </a:t>
            </a:r>
          </a:p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1000">
                <a:solidFill>
                  <a:srgbClr val="333333"/>
                </a:solidFill>
                <a:latin typeface="Adelle Sans"/>
                <a:ea typeface="Adelle Sans"/>
              </a:rPr>
              <a:t>Seeing a need to ensure the continuity of Arelle, Workiva agreed to take over the stewardship of Arelle in December 2021. </a:t>
            </a:r>
          </a:p>
        </p:txBody>
      </p:sp>
      <p:sp>
        <p:nvSpPr>
          <p:cNvPr id="7" name="New shape"/>
          <p:cNvSpPr/>
          <p:nvPr/>
        </p:nvSpPr>
        <p:spPr>
          <a:xfrm>
            <a:off x="5783453" y="3149981"/>
            <a:ext cx="6405626" cy="3708019"/>
          </a:xfrm>
          <a:prstGeom prst="rect">
            <a:avLst/>
          </a:prstGeom>
          <a:noFill/>
          <a:ln w="12700">
            <a:miter/>
          </a:ln>
        </p:spPr>
        <p:style>
          <a:lnRef idx="2">
            <a:srgbClr val="000000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8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5783453" y="3149981"/>
            <a:ext cx="6405626" cy="37080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2327275" y="1763014"/>
            <a:ext cx="7534402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Arelle will remain a free, open source resource for the global XBRL community.</a:t>
            </a:r>
          </a:p>
        </p:txBody>
      </p:sp>
      <p:sp>
        <p:nvSpPr>
          <p:cNvPr id="3" name="New shape"/>
          <p:cNvSpPr/>
          <p:nvPr/>
        </p:nvSpPr>
        <p:spPr>
          <a:xfrm>
            <a:off x="3199130" y="3868928"/>
            <a:ext cx="6225413" cy="166611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3199130" y="3868928"/>
            <a:ext cx="6225413" cy="1666113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0" y="7078345"/>
            <a:ext cx="12188952" cy="620268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333333"/>
              </a:buClr>
              <a:buChar char="–"/>
            </a:pPr>
            <a:endParaRPr sz="12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1229360" y="1340993"/>
            <a:ext cx="10549509" cy="4341876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sz="4800">
                <a:solidFill>
                  <a:srgbClr val="333333"/>
                </a:solidFill>
                <a:latin typeface="Adelle Sans"/>
                <a:ea typeface="Adelle Sans"/>
              </a:rPr>
              <a:t>Our purpose is to improve the </a:t>
            </a:r>
            <a:r>
              <a:rPr sz="4800" b="1">
                <a:solidFill>
                  <a:srgbClr val="333333"/>
                </a:solidFill>
                <a:latin typeface="Adelle Sans"/>
                <a:ea typeface="Adelle Sans"/>
              </a:rPr>
              <a:t>accountability</a:t>
            </a:r>
            <a:r>
              <a:rPr sz="4800">
                <a:solidFill>
                  <a:srgbClr val="333333"/>
                </a:solidFill>
                <a:latin typeface="Adelle Sans"/>
                <a:ea typeface="Adelle Sans"/>
              </a:rPr>
              <a:t> and </a:t>
            </a:r>
            <a:r>
              <a:rPr sz="4800" b="1">
                <a:solidFill>
                  <a:srgbClr val="333333"/>
                </a:solidFill>
                <a:latin typeface="Adelle Sans"/>
                <a:ea typeface="Adelle Sans"/>
              </a:rPr>
              <a:t>transparency</a:t>
            </a:r>
            <a:r>
              <a:rPr sz="4800">
                <a:solidFill>
                  <a:srgbClr val="333333"/>
                </a:solidFill>
                <a:latin typeface="Adelle Sans"/>
                <a:ea typeface="Adelle Sans"/>
              </a:rPr>
              <a:t> of business performance globally, by providing the open data exchange standard for business performance.</a:t>
            </a:r>
          </a:p>
        </p:txBody>
      </p:sp>
      <p:sp>
        <p:nvSpPr>
          <p:cNvPr id="3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 rot="18960000">
            <a:off x="827659" y="898144"/>
            <a:ext cx="736346" cy="368681"/>
          </a:xfrm>
          <a:prstGeom prst="triangle">
            <a:avLst>
              <a:gd name="adj" fmla="val 4861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6" name="New shape"/>
          <p:cNvSpPr/>
          <p:nvPr/>
        </p:nvSpPr>
        <p:spPr>
          <a:xfrm rot="18900000">
            <a:off x="301625" y="898144"/>
            <a:ext cx="736219" cy="368681"/>
          </a:xfrm>
          <a:prstGeom prst="triangle">
            <a:avLst>
              <a:gd name="adj" fmla="val 4861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7" name="New shape"/>
          <p:cNvSpPr/>
          <p:nvPr/>
        </p:nvSpPr>
        <p:spPr>
          <a:xfrm>
            <a:off x="7994014" y="5360543"/>
            <a:ext cx="4194937" cy="743204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2800">
                <a:solidFill>
                  <a:srgbClr val="A9218C"/>
                </a:solidFill>
                <a:latin typeface="Adelle Sans"/>
                <a:ea typeface="Adelle Sans"/>
              </a:rPr>
              <a:t>XBRL International</a:t>
            </a:r>
          </a:p>
        </p:txBody>
      </p:sp>
      <p:sp>
        <p:nvSpPr>
          <p:cNvPr id="8" name="New shape"/>
          <p:cNvSpPr/>
          <p:nvPr/>
        </p:nvSpPr>
        <p:spPr>
          <a:xfrm>
            <a:off x="0" y="7078345"/>
            <a:ext cx="12188952" cy="620268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This is the purpose of XBRL International and by extension XBRL Europe</a:t>
            </a:r>
          </a:p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The problem is… you can't have accountability and transparency without accessibility and usability. That's what open source projects like Arelle offer.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698500" y="2048764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Open Source Software Increases Adoption of XBRL</a:t>
            </a:r>
          </a:p>
        </p:txBody>
      </p:sp>
      <p:sp>
        <p:nvSpPr>
          <p:cNvPr id="3" name="New shape"/>
          <p:cNvSpPr/>
          <p:nvPr/>
        </p:nvSpPr>
        <p:spPr>
          <a:xfrm>
            <a:off x="3199130" y="3868928"/>
            <a:ext cx="6225413" cy="166611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3199130" y="3868928"/>
            <a:ext cx="6225413" cy="1666113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0" y="7078345"/>
            <a:ext cx="12188952" cy="620268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har char="–"/>
            </a:pPr>
            <a:r>
              <a:rPr sz="1200">
                <a:solidFill>
                  <a:srgbClr val="333333"/>
                </a:solidFill>
                <a:latin typeface="Adelle Sans"/>
                <a:ea typeface="Adelle Sans"/>
              </a:rPr>
              <a:t>When XBRL is more widely adopted, we all benefit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10070592" y="6202172"/>
            <a:ext cx="2032381" cy="543941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070592" y="6202172"/>
            <a:ext cx="2032381" cy="543941"/>
          </a:xfrm>
          <a:prstGeom prst="rect">
            <a:avLst/>
          </a:prstGeom>
        </p:spPr>
      </p:pic>
      <p:sp>
        <p:nvSpPr>
          <p:cNvPr id="4" name="New shape"/>
          <p:cNvSpPr/>
          <p:nvPr/>
        </p:nvSpPr>
        <p:spPr>
          <a:xfrm>
            <a:off x="600456" y="3809111"/>
            <a:ext cx="2380488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5" name="New shape"/>
          <p:cNvSpPr/>
          <p:nvPr/>
        </p:nvSpPr>
        <p:spPr>
          <a:xfrm>
            <a:off x="600456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6" name="New shape"/>
          <p:cNvSpPr/>
          <p:nvPr/>
        </p:nvSpPr>
        <p:spPr>
          <a:xfrm>
            <a:off x="600837" y="1370838"/>
            <a:ext cx="2380488" cy="2679827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57150" algn="l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2000" b="1">
                <a:solidFill>
                  <a:srgbClr val="333333"/>
                </a:solidFill>
                <a:latin typeface="Adelle Sans"/>
                <a:ea typeface="Adelle Sans"/>
              </a:rPr>
              <a:t>It's free, decreasing the overall costs of adoption.</a:t>
            </a:r>
          </a:p>
        </p:txBody>
      </p:sp>
      <p:sp>
        <p:nvSpPr>
          <p:cNvPr id="7" name="New shape"/>
          <p:cNvSpPr/>
          <p:nvPr/>
        </p:nvSpPr>
        <p:spPr>
          <a:xfrm>
            <a:off x="3469894" y="3809111"/>
            <a:ext cx="2380361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8" name="New shape"/>
          <p:cNvSpPr/>
          <p:nvPr/>
        </p:nvSpPr>
        <p:spPr>
          <a:xfrm>
            <a:off x="3469767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9" name="New shape"/>
          <p:cNvSpPr/>
          <p:nvPr/>
        </p:nvSpPr>
        <p:spPr>
          <a:xfrm>
            <a:off x="3469767" y="1370838"/>
            <a:ext cx="2380615" cy="3481959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114300" algn="l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2000" b="1">
                <a:solidFill>
                  <a:srgbClr val="333333"/>
                </a:solidFill>
                <a:latin typeface="Adelle Sans"/>
                <a:ea typeface="Adelle Sans"/>
              </a:rPr>
              <a:t>It's readily available, making it easier to access and try out.</a:t>
            </a:r>
          </a:p>
        </p:txBody>
      </p:sp>
      <p:sp>
        <p:nvSpPr>
          <p:cNvPr id="10" name="New shape"/>
          <p:cNvSpPr/>
          <p:nvPr/>
        </p:nvSpPr>
        <p:spPr>
          <a:xfrm>
            <a:off x="6338951" y="3809111"/>
            <a:ext cx="2380615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A9218C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1" name="New shape"/>
          <p:cNvSpPr/>
          <p:nvPr/>
        </p:nvSpPr>
        <p:spPr>
          <a:xfrm>
            <a:off x="6338951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12" name="New shape"/>
          <p:cNvSpPr/>
          <p:nvPr/>
        </p:nvSpPr>
        <p:spPr>
          <a:xfrm>
            <a:off x="6338951" y="1370838"/>
            <a:ext cx="2380742" cy="3593592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57150" algn="l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2000" b="1">
                <a:solidFill>
                  <a:srgbClr val="333333"/>
                </a:solidFill>
                <a:latin typeface="Adelle Sans"/>
                <a:ea typeface="Adelle Sans"/>
              </a:rPr>
              <a:t>The codebase is not owned by anyone, so it can be modified for individual needs.</a:t>
            </a:r>
          </a:p>
        </p:txBody>
      </p:sp>
      <p:sp>
        <p:nvSpPr>
          <p:cNvPr id="13" name="New shape"/>
          <p:cNvSpPr/>
          <p:nvPr/>
        </p:nvSpPr>
        <p:spPr>
          <a:xfrm>
            <a:off x="9208263" y="3809111"/>
            <a:ext cx="2380488" cy="2120138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70C8CA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sz="18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  <p:sp>
        <p:nvSpPr>
          <p:cNvPr id="14" name="New shape"/>
          <p:cNvSpPr/>
          <p:nvPr/>
        </p:nvSpPr>
        <p:spPr>
          <a:xfrm>
            <a:off x="9208263" y="1141730"/>
            <a:ext cx="2380361" cy="4424045"/>
          </a:xfrm>
          <a:prstGeom prst="roundRect">
            <a:avLst>
              <a:gd name="adj" fmla="val 16000"/>
            </a:avLst>
          </a:prstGeom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rgbClr val="FFFFFF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sp>
        <p:nvSpPr>
          <p:cNvPr id="15" name="New shape"/>
          <p:cNvSpPr/>
          <p:nvPr/>
        </p:nvSpPr>
        <p:spPr>
          <a:xfrm>
            <a:off x="9208389" y="1370838"/>
            <a:ext cx="2362581" cy="3593592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57150" algn="l" defTabSz="4572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2000" b="1">
                <a:solidFill>
                  <a:srgbClr val="333333"/>
                </a:solidFill>
                <a:latin typeface="Adelle Sans"/>
                <a:ea typeface="Adelle Sans"/>
              </a:rPr>
              <a:t>It's usable, so XBRL becomes more understandable and approachable.</a:t>
            </a:r>
          </a:p>
        </p:txBody>
      </p:sp>
      <p:sp>
        <p:nvSpPr>
          <p:cNvPr id="16" name="New shape"/>
          <p:cNvSpPr/>
          <p:nvPr/>
        </p:nvSpPr>
        <p:spPr>
          <a:xfrm>
            <a:off x="1468882" y="4369562"/>
            <a:ext cx="643763" cy="64376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17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468882" y="4369562"/>
            <a:ext cx="643763" cy="643763"/>
          </a:xfrm>
          <a:prstGeom prst="rect">
            <a:avLst/>
          </a:prstGeom>
        </p:spPr>
      </p:pic>
      <p:sp>
        <p:nvSpPr>
          <p:cNvPr id="18" name="New shape"/>
          <p:cNvSpPr/>
          <p:nvPr/>
        </p:nvSpPr>
        <p:spPr>
          <a:xfrm>
            <a:off x="7207377" y="4372737"/>
            <a:ext cx="643763" cy="637286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19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7207377" y="4372737"/>
            <a:ext cx="643763" cy="637286"/>
          </a:xfrm>
          <a:prstGeom prst="rect">
            <a:avLst/>
          </a:prstGeom>
        </p:spPr>
      </p:pic>
      <p:sp>
        <p:nvSpPr>
          <p:cNvPr id="20" name="New shape"/>
          <p:cNvSpPr/>
          <p:nvPr/>
        </p:nvSpPr>
        <p:spPr>
          <a:xfrm>
            <a:off x="628396" y="329692"/>
            <a:ext cx="11227054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l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Open Source Software Increases The Adoption of XBRL</a:t>
            </a:r>
          </a:p>
        </p:txBody>
      </p:sp>
      <p:sp>
        <p:nvSpPr>
          <p:cNvPr id="21" name="New shape"/>
          <p:cNvSpPr/>
          <p:nvPr/>
        </p:nvSpPr>
        <p:spPr>
          <a:xfrm>
            <a:off x="10076688" y="4369435"/>
            <a:ext cx="643763" cy="64389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2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076688" y="4369435"/>
            <a:ext cx="643763" cy="643890"/>
          </a:xfrm>
          <a:prstGeom prst="rect">
            <a:avLst/>
          </a:prstGeom>
        </p:spPr>
      </p:pic>
      <p:sp>
        <p:nvSpPr>
          <p:cNvPr id="23" name="New shape"/>
          <p:cNvSpPr/>
          <p:nvPr/>
        </p:nvSpPr>
        <p:spPr>
          <a:xfrm>
            <a:off x="4338193" y="4372610"/>
            <a:ext cx="643763" cy="637540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24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4338193" y="4372610"/>
            <a:ext cx="643763" cy="6375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/>
          <p:cNvSpPr/>
          <p:nvPr/>
        </p:nvSpPr>
        <p:spPr>
          <a:xfrm>
            <a:off x="2117725" y="2039239"/>
            <a:ext cx="7953502" cy="64630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algn="ctr" defTabSz="4572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Greater</a:t>
            </a:r>
            <a:r>
              <a:rPr sz="2800" b="1">
                <a:solidFill>
                  <a:srgbClr val="333333"/>
                </a:solidFill>
                <a:latin typeface="Adelle Sans"/>
                <a:ea typeface="Adelle Sans"/>
              </a:rPr>
              <a:t> adoption of XBRL means more accountability and transparency.</a:t>
            </a:r>
          </a:p>
        </p:txBody>
      </p:sp>
      <p:sp>
        <p:nvSpPr>
          <p:cNvPr id="3" name="New shape"/>
          <p:cNvSpPr/>
          <p:nvPr/>
        </p:nvSpPr>
        <p:spPr>
          <a:xfrm>
            <a:off x="3199130" y="3868928"/>
            <a:ext cx="6225413" cy="1666113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ctr"/>
          <a:lstStyle>
            <a:defPPr/>
          </a:lstStyle>
          <a:p/>
        </p:txBody>
      </p:sp>
      <p:pic>
        <p:nvPicPr>
          <p:cNvPr id="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3199130" y="3868928"/>
            <a:ext cx="6225413" cy="1666113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0" y="7078345"/>
            <a:ext cx="12188952" cy="620268"/>
          </a:xfrm>
          <a:prstGeom prst="rect">
            <a:avLst/>
          </a:prstGeom>
          <a:noFill/>
          <a:ln>
            <a:noFill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53340" rIns="91440" bIns="91440" rtlCol="0" anchor="t"/>
          <a:lstStyle>
            <a:defPPr/>
          </a:lstStyle>
          <a:p>
            <a:pPr marL="457200" lvl="1" indent="-228600" algn="l" defTabSz="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333333"/>
              </a:buClr>
              <a:buChar char="–"/>
            </a:pPr>
            <a:endParaRPr sz="1200">
              <a:solidFill>
                <a:srgbClr val="000000"/>
              </a:solidFill>
              <a:latin typeface="Adelle Sans"/>
              <a:ea typeface="Adelle Sans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5.4 unknown"/>
  <p:tag name="AS_RELEASE_DATE" val="2020.12.31"/>
  <p:tag name="AS_TITLE" val="Aspose.Slides for Java"/>
  <p:tag name="AS_VERSION" val="20.12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90</Paragraphs>
  <Slides>18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1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Arelle Presentation 6.2022 XBRL Europe</dc:title>
  <cp:revision>1</cp:revision>
  <cp:lastPrinted>2022-06-21T18:07:09.503</cp:lastPrinted>
  <dcterms:created xsi:type="dcterms:W3CDTF">2022-06-21T18:07:09Z</dcterms:created>
  <dcterms:modified xsi:type="dcterms:W3CDTF">2022-06-21T18:07:10Z</dcterms:modified>
</cp:coreProperties>
</file>